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308" r:id="rId2"/>
    <p:sldId id="257" r:id="rId3"/>
    <p:sldId id="258" r:id="rId4"/>
    <p:sldId id="259" r:id="rId5"/>
    <p:sldId id="260" r:id="rId6"/>
    <p:sldId id="265" r:id="rId7"/>
    <p:sldId id="267" r:id="rId8"/>
    <p:sldId id="262" r:id="rId9"/>
    <p:sldId id="263" r:id="rId10"/>
    <p:sldId id="264" r:id="rId11"/>
    <p:sldId id="270" r:id="rId12"/>
    <p:sldId id="312" r:id="rId13"/>
    <p:sldId id="286" r:id="rId14"/>
    <p:sldId id="305" r:id="rId15"/>
    <p:sldId id="287" r:id="rId16"/>
    <p:sldId id="278" r:id="rId17"/>
    <p:sldId id="285" r:id="rId18"/>
    <p:sldId id="297" r:id="rId19"/>
    <p:sldId id="295" r:id="rId20"/>
    <p:sldId id="289" r:id="rId21"/>
    <p:sldId id="290" r:id="rId22"/>
    <p:sldId id="291" r:id="rId23"/>
    <p:sldId id="292" r:id="rId24"/>
    <p:sldId id="293" r:id="rId25"/>
    <p:sldId id="298" r:id="rId26"/>
    <p:sldId id="314" r:id="rId27"/>
    <p:sldId id="304" r:id="rId28"/>
    <p:sldId id="302" r:id="rId29"/>
    <p:sldId id="303" r:id="rId30"/>
    <p:sldId id="301" r:id="rId31"/>
    <p:sldId id="279" r:id="rId32"/>
    <p:sldId id="313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ind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4840F-3671-41F5-B2BF-5A63474215BB}">
  <a:tblStyle styleId="{CDB4840F-3671-41F5-B2BF-5A63474215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394" autoAdjust="0"/>
  </p:normalViewPr>
  <p:slideViewPr>
    <p:cSldViewPr snapToGrid="0">
      <p:cViewPr varScale="1">
        <p:scale>
          <a:sx n="98" d="100"/>
          <a:sy n="98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264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603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139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6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6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517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8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10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94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60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1446029" y="2018858"/>
            <a:ext cx="5508045" cy="128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Soutenance du </a:t>
            </a:r>
            <a:br>
              <a:rPr lang="fr-FR" dirty="0"/>
            </a:br>
            <a:r>
              <a:rPr lang="fr-FR" dirty="0"/>
              <a:t>PFE :</a:t>
            </a:r>
            <a:br>
              <a:rPr 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Gestion d’absence d’ESTG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821A-EFAC-4E28-9B13-C09EE6ABA9C5}"/>
              </a:ext>
            </a:extLst>
          </p:cNvPr>
          <p:cNvSpPr txBox="1"/>
          <p:nvPr/>
        </p:nvSpPr>
        <p:spPr>
          <a:xfrm>
            <a:off x="6954074" y="4239568"/>
            <a:ext cx="2041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Encadrer par:</a:t>
            </a:r>
          </a:p>
          <a:p>
            <a:r>
              <a:rPr lang="fr-FR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</a:t>
            </a:r>
            <a:r>
              <a:rPr lang="fr-FR" sz="1800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Mr Zebarra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99A0D-6D41-4819-86B6-BBD7B55EF727}"/>
              </a:ext>
            </a:extLst>
          </p:cNvPr>
          <p:cNvSpPr txBox="1"/>
          <p:nvPr/>
        </p:nvSpPr>
        <p:spPr>
          <a:xfrm>
            <a:off x="2296635" y="3901014"/>
            <a:ext cx="2466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Réaliser par :</a:t>
            </a:r>
          </a:p>
          <a:p>
            <a:r>
              <a:rPr lang="fr-FR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-Othmane Aboujaafar</a:t>
            </a:r>
          </a:p>
          <a:p>
            <a:r>
              <a:rPr lang="fr-FR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-Hafsa Fasla</a:t>
            </a:r>
          </a:p>
          <a:p>
            <a:r>
              <a:rPr lang="fr-FR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-Sanae Latif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3F69DB-ABE9-40D6-9983-5BABA752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8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234237" y="185117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2-</a:t>
            </a:r>
            <a:r>
              <a:rPr lang="fr-FR" dirty="0"/>
              <a:t>MLD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70EB25-8300-4467-896C-A1D243B7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" y="821116"/>
            <a:ext cx="7266038" cy="41372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FE0E9E-A805-478B-8433-3032B4120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283" y="0"/>
            <a:ext cx="1106128" cy="821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814954-C0F3-40DD-B1B8-700FE221EC11}"/>
              </a:ext>
            </a:extLst>
          </p:cNvPr>
          <p:cNvSpPr/>
          <p:nvPr/>
        </p:nvSpPr>
        <p:spPr>
          <a:xfrm rot="20129517">
            <a:off x="373861" y="1540343"/>
            <a:ext cx="780757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REALISATION</a:t>
            </a:r>
          </a:p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EB5BBB-23DD-406C-9039-FD0C8C69E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 idx="4294967295"/>
          </p:nvPr>
        </p:nvSpPr>
        <p:spPr>
          <a:xfrm>
            <a:off x="1824124" y="428100"/>
            <a:ext cx="6139661" cy="4516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4400" i="1" u="sng" dirty="0">
                <a:solidFill>
                  <a:srgbClr val="FF0000"/>
                </a:solidFill>
              </a:rPr>
            </a:br>
            <a:endParaRPr sz="4400" i="1" u="sng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5E45F4-3A80-4295-81AC-EF4AA26C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  <p:sp>
        <p:nvSpPr>
          <p:cNvPr id="5" name="Flowchart: Sequential Access Storage 4">
            <a:extLst>
              <a:ext uri="{FF2B5EF4-FFF2-40B4-BE49-F238E27FC236}">
                <a16:creationId xmlns:a16="http://schemas.microsoft.com/office/drawing/2014/main" id="{56774D2C-B269-42C4-B3E6-2046C290E236}"/>
              </a:ext>
            </a:extLst>
          </p:cNvPr>
          <p:cNvSpPr/>
          <p:nvPr/>
        </p:nvSpPr>
        <p:spPr>
          <a:xfrm>
            <a:off x="663736" y="1484053"/>
            <a:ext cx="3530009" cy="2404133"/>
          </a:xfrm>
          <a:prstGeom prst="flowChartMagneticTap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Une application contient de différentes interfaces chacune d’eu a un objectif</a:t>
            </a:r>
          </a:p>
        </p:txBody>
      </p:sp>
    </p:spTree>
    <p:extLst>
      <p:ext uri="{BB962C8B-B14F-4D97-AF65-F5344CB8AC3E}">
        <p14:creationId xmlns:p14="http://schemas.microsoft.com/office/powerpoint/2010/main" val="215212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934940" y="280556"/>
            <a:ext cx="4852796" cy="486294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9EF153-A19D-4261-A8B7-E9B87238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06245" cy="8283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F7204E3-DFED-40CA-9E89-0F4F45AA33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9" y="519545"/>
            <a:ext cx="4447309" cy="360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362">
            <a:extLst>
              <a:ext uri="{FF2B5EF4-FFF2-40B4-BE49-F238E27FC236}">
                <a16:creationId xmlns:a16="http://schemas.microsoft.com/office/drawing/2014/main" id="{3723C91E-3D41-4B07-A3A3-C7DDC9E514ED}"/>
              </a:ext>
            </a:extLst>
          </p:cNvPr>
          <p:cNvSpPr/>
          <p:nvPr/>
        </p:nvSpPr>
        <p:spPr>
          <a:xfrm>
            <a:off x="5194260" y="2957512"/>
            <a:ext cx="3345873" cy="210675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8B354D-765D-4CFB-A1AC-490D38595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47" y="3044538"/>
            <a:ext cx="3086101" cy="1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749A2A-29EA-4547-A598-5810BF54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6" y="540327"/>
            <a:ext cx="6517091" cy="3613384"/>
          </a:xfrm>
          <a:prstGeom prst="rect">
            <a:avLst/>
          </a:prstGeom>
        </p:spPr>
      </p:pic>
      <p:sp>
        <p:nvSpPr>
          <p:cNvPr id="4" name="Shape 362">
            <a:extLst>
              <a:ext uri="{FF2B5EF4-FFF2-40B4-BE49-F238E27FC236}">
                <a16:creationId xmlns:a16="http://schemas.microsoft.com/office/drawing/2014/main" id="{262CFCDA-2660-4399-8E64-58BB93E5D8E6}"/>
              </a:ext>
            </a:extLst>
          </p:cNvPr>
          <p:cNvSpPr/>
          <p:nvPr/>
        </p:nvSpPr>
        <p:spPr>
          <a:xfrm>
            <a:off x="934940" y="280556"/>
            <a:ext cx="7086842" cy="486294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A515A9-A0DA-4251-A39E-638A3704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5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06245" y="152842"/>
            <a:ext cx="7266039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825455-C969-4D41-82E4-348B6A85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4C24AD-3167-4D29-84F9-0DC281D124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44" y="436418"/>
            <a:ext cx="6607166" cy="3672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54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55405" y="152842"/>
            <a:ext cx="7246375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5D7806-A381-44AA-B27B-8E73EE46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AF9C76-6E68-49F8-9224-AC6695CE0B3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03" y="415636"/>
            <a:ext cx="6673041" cy="373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2B2AE8-2539-45D6-B416-3652122268B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91" y="3553764"/>
            <a:ext cx="2909454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0835798-F38A-409F-9D93-90CE30EF0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075" y="3506213"/>
            <a:ext cx="2828925" cy="1637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27286" y="0"/>
            <a:ext cx="4825369" cy="51435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CBDD09-2DCA-453F-8030-C088547A5A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82" y="305686"/>
            <a:ext cx="4395353" cy="372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11A702-9FAF-4596-B020-5CBADAFAD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sp>
        <p:nvSpPr>
          <p:cNvPr id="6" name="Shape 362">
            <a:extLst>
              <a:ext uri="{FF2B5EF4-FFF2-40B4-BE49-F238E27FC236}">
                <a16:creationId xmlns:a16="http://schemas.microsoft.com/office/drawing/2014/main" id="{A48F1088-7F1C-4C70-A128-C6163B2607B2}"/>
              </a:ext>
            </a:extLst>
          </p:cNvPr>
          <p:cNvSpPr/>
          <p:nvPr/>
        </p:nvSpPr>
        <p:spPr>
          <a:xfrm>
            <a:off x="3864209" y="1116069"/>
            <a:ext cx="4623954" cy="443050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70" descr="C:\Users\HAFSA-F\AppData\Local\Temp\Rar$DR57.0391\pfe_screen_shoot\Capture30.PNG">
            <a:extLst>
              <a:ext uri="{FF2B5EF4-FFF2-40B4-BE49-F238E27FC236}">
                <a16:creationId xmlns:a16="http://schemas.microsoft.com/office/drawing/2014/main" id="{EB09F2C0-DC1B-4E6B-A77C-647A272BCB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845" y="1381990"/>
            <a:ext cx="4196717" cy="3304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31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39971" y="152843"/>
            <a:ext cx="7327283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2D2F81-772C-4327-B07A-CD55AC9D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F3677C7-4DF3-4477-B7C6-454CB38A64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9" y="421253"/>
            <a:ext cx="6779220" cy="372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68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39971" y="152843"/>
            <a:ext cx="7306501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2D2F81-772C-4327-B07A-CD55AC9D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9" name="Picture 85">
            <a:extLst>
              <a:ext uri="{FF2B5EF4-FFF2-40B4-BE49-F238E27FC236}">
                <a16:creationId xmlns:a16="http://schemas.microsoft.com/office/drawing/2014/main" id="{A00D9C81-E86F-4B5C-84E5-AE7DEEF514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4" y="476250"/>
            <a:ext cx="6721186" cy="365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83">
            <a:extLst>
              <a:ext uri="{FF2B5EF4-FFF2-40B4-BE49-F238E27FC236}">
                <a16:creationId xmlns:a16="http://schemas.microsoft.com/office/drawing/2014/main" id="{2E5A9C89-E56E-4A6E-BBD6-D0A2DFEA391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627" y="2130136"/>
            <a:ext cx="4902816" cy="27016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62">
            <a:extLst>
              <a:ext uri="{FF2B5EF4-FFF2-40B4-BE49-F238E27FC236}">
                <a16:creationId xmlns:a16="http://schemas.microsoft.com/office/drawing/2014/main" id="{5B2F4B35-1342-4172-B723-F0F98CC73470}"/>
              </a:ext>
            </a:extLst>
          </p:cNvPr>
          <p:cNvSpPr/>
          <p:nvPr/>
        </p:nvSpPr>
        <p:spPr>
          <a:xfrm>
            <a:off x="3844636" y="1899805"/>
            <a:ext cx="5299364" cy="36593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04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2"/>
          </p:nvPr>
        </p:nvSpPr>
        <p:spPr>
          <a:xfrm>
            <a:off x="1067099" y="1220350"/>
            <a:ext cx="6237467" cy="36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E1501C-BE3E-4F8F-9FE8-2593F08D3DFB}"/>
              </a:ext>
            </a:extLst>
          </p:cNvPr>
          <p:cNvSpPr/>
          <p:nvPr/>
        </p:nvSpPr>
        <p:spPr>
          <a:xfrm>
            <a:off x="1477926" y="303250"/>
            <a:ext cx="44869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PLAN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05A318-F4F7-4D74-B227-9EE5A1B4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E9210-DC68-448E-8CF6-175A2F711EC3}"/>
              </a:ext>
            </a:extLst>
          </p:cNvPr>
          <p:cNvSpPr txBox="1"/>
          <p:nvPr/>
        </p:nvSpPr>
        <p:spPr>
          <a:xfrm>
            <a:off x="1754372" y="1614826"/>
            <a:ext cx="563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</a:rPr>
              <a:t>1-Introduction</a:t>
            </a:r>
          </a:p>
          <a:p>
            <a:r>
              <a:rPr lang="fr-FR" sz="2400" dirty="0">
                <a:solidFill>
                  <a:schemeClr val="accent4"/>
                </a:solidFill>
              </a:rPr>
              <a:t>2-Cahier de charge</a:t>
            </a:r>
          </a:p>
          <a:p>
            <a:r>
              <a:rPr lang="fr-FR" sz="2400" dirty="0">
                <a:solidFill>
                  <a:schemeClr val="accent4"/>
                </a:solidFill>
              </a:rPr>
              <a:t>3-Les outils utilisés </a:t>
            </a:r>
          </a:p>
          <a:p>
            <a:r>
              <a:rPr lang="fr-FR" sz="2400" dirty="0">
                <a:solidFill>
                  <a:schemeClr val="accent4"/>
                </a:solidFill>
              </a:rPr>
              <a:t>4-MCD </a:t>
            </a:r>
            <a:r>
              <a:rPr lang="fr-FR" sz="2400">
                <a:solidFill>
                  <a:schemeClr val="accent4"/>
                </a:solidFill>
              </a:rPr>
              <a:t>et MLD</a:t>
            </a:r>
            <a:endParaRPr lang="fr-FR" sz="2400" dirty="0">
              <a:solidFill>
                <a:schemeClr val="accent4"/>
              </a:solidFill>
            </a:endParaRPr>
          </a:p>
          <a:p>
            <a:r>
              <a:rPr lang="fr-FR" sz="2400" dirty="0">
                <a:solidFill>
                  <a:schemeClr val="accent4"/>
                </a:solidFill>
              </a:rPr>
              <a:t>5-Réalisation d’application</a:t>
            </a:r>
          </a:p>
          <a:p>
            <a:r>
              <a:rPr lang="fr-FR" sz="2400" dirty="0">
                <a:solidFill>
                  <a:schemeClr val="accent4"/>
                </a:solidFill>
              </a:rPr>
              <a:t>6-Conclusion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39971" y="152842"/>
            <a:ext cx="7181811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1DA63B-15CF-4FE5-A491-705CE83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00145F-897F-468A-93D9-795A5C6CF9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8" y="457200"/>
            <a:ext cx="6598227" cy="36991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62">
            <a:extLst>
              <a:ext uri="{FF2B5EF4-FFF2-40B4-BE49-F238E27FC236}">
                <a16:creationId xmlns:a16="http://schemas.microsoft.com/office/drawing/2014/main" id="{FD553056-4BEE-480B-A604-75029949E6B6}"/>
              </a:ext>
            </a:extLst>
          </p:cNvPr>
          <p:cNvSpPr/>
          <p:nvPr/>
        </p:nvSpPr>
        <p:spPr>
          <a:xfrm>
            <a:off x="4104409" y="1655618"/>
            <a:ext cx="5039591" cy="378921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55AB2C-A790-40CC-BD4A-57D4FAC11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877" y="1880756"/>
            <a:ext cx="4632653" cy="27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3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39971" y="152842"/>
            <a:ext cx="7192202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A02DD0-735F-414C-A468-56497DDF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5" name="Picture 88">
            <a:extLst>
              <a:ext uri="{FF2B5EF4-FFF2-40B4-BE49-F238E27FC236}">
                <a16:creationId xmlns:a16="http://schemas.microsoft.com/office/drawing/2014/main" id="{C56F086F-ECD4-4F39-B1A4-490C84E8B5E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27" y="436419"/>
            <a:ext cx="6650182" cy="3719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15">
            <a:extLst>
              <a:ext uri="{FF2B5EF4-FFF2-40B4-BE49-F238E27FC236}">
                <a16:creationId xmlns:a16="http://schemas.microsoft.com/office/drawing/2014/main" id="{DDC367E9-BD5A-4778-80A0-C3195F5454ED}"/>
              </a:ext>
            </a:extLst>
          </p:cNvPr>
          <p:cNvGrpSpPr/>
          <p:nvPr/>
        </p:nvGrpSpPr>
        <p:grpSpPr>
          <a:xfrm>
            <a:off x="8155173" y="4156365"/>
            <a:ext cx="839971" cy="778744"/>
            <a:chOff x="5983625" y="301625"/>
            <a:chExt cx="403000" cy="395050"/>
          </a:xfrm>
        </p:grpSpPr>
        <p:sp>
          <p:nvSpPr>
            <p:cNvPr id="7" name="Shape 416">
              <a:extLst>
                <a:ext uri="{FF2B5EF4-FFF2-40B4-BE49-F238E27FC236}">
                  <a16:creationId xmlns:a16="http://schemas.microsoft.com/office/drawing/2014/main" id="{6309234D-7747-4D92-B87D-4F3608CB7AA0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417">
              <a:extLst>
                <a:ext uri="{FF2B5EF4-FFF2-40B4-BE49-F238E27FC236}">
                  <a16:creationId xmlns:a16="http://schemas.microsoft.com/office/drawing/2014/main" id="{17177890-0BA1-4C05-90E0-9A0D5CC8BCF3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418">
              <a:extLst>
                <a:ext uri="{FF2B5EF4-FFF2-40B4-BE49-F238E27FC236}">
                  <a16:creationId xmlns:a16="http://schemas.microsoft.com/office/drawing/2014/main" id="{35A4A837-03A5-4474-BD2C-D427F156D923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419">
              <a:extLst>
                <a:ext uri="{FF2B5EF4-FFF2-40B4-BE49-F238E27FC236}">
                  <a16:creationId xmlns:a16="http://schemas.microsoft.com/office/drawing/2014/main" id="{4567A481-CF6D-44C3-BEB7-57B5091AB2BE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420">
              <a:extLst>
                <a:ext uri="{FF2B5EF4-FFF2-40B4-BE49-F238E27FC236}">
                  <a16:creationId xmlns:a16="http://schemas.microsoft.com/office/drawing/2014/main" id="{4A2C1E60-ADE3-4572-BA32-4522C4D358B4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21">
              <a:extLst>
                <a:ext uri="{FF2B5EF4-FFF2-40B4-BE49-F238E27FC236}">
                  <a16:creationId xmlns:a16="http://schemas.microsoft.com/office/drawing/2014/main" id="{C4B7F413-8527-4F5A-9307-0B516E4907ED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22">
              <a:extLst>
                <a:ext uri="{FF2B5EF4-FFF2-40B4-BE49-F238E27FC236}">
                  <a16:creationId xmlns:a16="http://schemas.microsoft.com/office/drawing/2014/main" id="{65E28E46-718F-43A8-BF4B-1B14A768B51B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23">
              <a:extLst>
                <a:ext uri="{FF2B5EF4-FFF2-40B4-BE49-F238E27FC236}">
                  <a16:creationId xmlns:a16="http://schemas.microsoft.com/office/drawing/2014/main" id="{96B1D353-9BF4-4229-90A4-B927235FCF0E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24">
              <a:extLst>
                <a:ext uri="{FF2B5EF4-FFF2-40B4-BE49-F238E27FC236}">
                  <a16:creationId xmlns:a16="http://schemas.microsoft.com/office/drawing/2014/main" id="{3AEC42E9-9146-4BF8-A4E0-8515467AB564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25">
              <a:extLst>
                <a:ext uri="{FF2B5EF4-FFF2-40B4-BE49-F238E27FC236}">
                  <a16:creationId xmlns:a16="http://schemas.microsoft.com/office/drawing/2014/main" id="{312FE980-5644-4DAF-A165-52ADB6CB50B5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26">
              <a:extLst>
                <a:ext uri="{FF2B5EF4-FFF2-40B4-BE49-F238E27FC236}">
                  <a16:creationId xmlns:a16="http://schemas.microsoft.com/office/drawing/2014/main" id="{A8B74631-535F-4891-8416-5B2887DA0143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27">
              <a:extLst>
                <a:ext uri="{FF2B5EF4-FFF2-40B4-BE49-F238E27FC236}">
                  <a16:creationId xmlns:a16="http://schemas.microsoft.com/office/drawing/2014/main" id="{27B5CBA5-5677-4384-A874-67739F525D7F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428">
              <a:extLst>
                <a:ext uri="{FF2B5EF4-FFF2-40B4-BE49-F238E27FC236}">
                  <a16:creationId xmlns:a16="http://schemas.microsoft.com/office/drawing/2014/main" id="{A2FA1E6C-7C9D-464B-B0C0-8FE372EBC542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429">
              <a:extLst>
                <a:ext uri="{FF2B5EF4-FFF2-40B4-BE49-F238E27FC236}">
                  <a16:creationId xmlns:a16="http://schemas.microsoft.com/office/drawing/2014/main" id="{60170AA7-1926-4420-8045-A1181C88CAB7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227373C-FB21-45B9-8729-4490E37A0E58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431">
              <a:extLst>
                <a:ext uri="{FF2B5EF4-FFF2-40B4-BE49-F238E27FC236}">
                  <a16:creationId xmlns:a16="http://schemas.microsoft.com/office/drawing/2014/main" id="{62559E4D-4BE9-4669-BA32-9C3444817CFC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432">
              <a:extLst>
                <a:ext uri="{FF2B5EF4-FFF2-40B4-BE49-F238E27FC236}">
                  <a16:creationId xmlns:a16="http://schemas.microsoft.com/office/drawing/2014/main" id="{1F3BFD2F-5326-457D-A608-69135BE616BC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433">
              <a:extLst>
                <a:ext uri="{FF2B5EF4-FFF2-40B4-BE49-F238E27FC236}">
                  <a16:creationId xmlns:a16="http://schemas.microsoft.com/office/drawing/2014/main" id="{72396A16-C565-4260-BC64-CDD6C0A1733F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434">
              <a:extLst>
                <a:ext uri="{FF2B5EF4-FFF2-40B4-BE49-F238E27FC236}">
                  <a16:creationId xmlns:a16="http://schemas.microsoft.com/office/drawing/2014/main" id="{E15E3DD0-732C-48A8-8FB0-04FD931586A8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435">
              <a:extLst>
                <a:ext uri="{FF2B5EF4-FFF2-40B4-BE49-F238E27FC236}">
                  <a16:creationId xmlns:a16="http://schemas.microsoft.com/office/drawing/2014/main" id="{C78581F2-1CEF-46D9-8C6F-7445CB714708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525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49168" y="152843"/>
            <a:ext cx="6466032" cy="48378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5CD1AA-AA04-4CE9-ABAE-AA61DF6A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3" y="-22171"/>
            <a:ext cx="839971" cy="8283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9473E1-08A8-4798-992D-C78C9A9A37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19" y="391985"/>
            <a:ext cx="5971016" cy="360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9BAD219-EA94-4351-9D14-22E5BCB3C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533" y="84750"/>
            <a:ext cx="1564597" cy="520350"/>
          </a:xfrm>
          <a:prstGeom prst="rect">
            <a:avLst/>
          </a:prstGeom>
        </p:spPr>
      </p:pic>
      <p:sp>
        <p:nvSpPr>
          <p:cNvPr id="9" name="Shape 362">
            <a:extLst>
              <a:ext uri="{FF2B5EF4-FFF2-40B4-BE49-F238E27FC236}">
                <a16:creationId xmlns:a16="http://schemas.microsoft.com/office/drawing/2014/main" id="{7BAD9FA8-68CA-4E2D-BC18-1BD8972D9A26}"/>
              </a:ext>
            </a:extLst>
          </p:cNvPr>
          <p:cNvSpPr/>
          <p:nvPr/>
        </p:nvSpPr>
        <p:spPr>
          <a:xfrm>
            <a:off x="3965863" y="1451263"/>
            <a:ext cx="5226628" cy="384419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104">
            <a:extLst>
              <a:ext uri="{FF2B5EF4-FFF2-40B4-BE49-F238E27FC236}">
                <a16:creationId xmlns:a16="http://schemas.microsoft.com/office/drawing/2014/main" id="{629E6AEB-29A7-474E-9941-1E3BD71CA89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67" y="1646520"/>
            <a:ext cx="4786008" cy="2876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3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839971" y="152843"/>
            <a:ext cx="6482581" cy="48378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8FE0C3-8334-4627-A4B9-DBBC6B45F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5" name="Picture 90">
            <a:extLst>
              <a:ext uri="{FF2B5EF4-FFF2-40B4-BE49-F238E27FC236}">
                <a16:creationId xmlns:a16="http://schemas.microsoft.com/office/drawing/2014/main" id="{66DFE65E-2C87-47D5-9C45-1972AD63E1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1887"/>
            <a:ext cx="5933210" cy="3629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572">
            <a:extLst>
              <a:ext uri="{FF2B5EF4-FFF2-40B4-BE49-F238E27FC236}">
                <a16:creationId xmlns:a16="http://schemas.microsoft.com/office/drawing/2014/main" id="{E468B441-DD37-48B2-8966-4EB12102CF93}"/>
              </a:ext>
            </a:extLst>
          </p:cNvPr>
          <p:cNvGrpSpPr/>
          <p:nvPr/>
        </p:nvGrpSpPr>
        <p:grpSpPr>
          <a:xfrm>
            <a:off x="7844117" y="3481109"/>
            <a:ext cx="919823" cy="1101127"/>
            <a:chOff x="3936375" y="3703750"/>
            <a:chExt cx="453050" cy="332175"/>
          </a:xfrm>
        </p:grpSpPr>
        <p:sp>
          <p:nvSpPr>
            <p:cNvPr id="7" name="Shape 573">
              <a:extLst>
                <a:ext uri="{FF2B5EF4-FFF2-40B4-BE49-F238E27FC236}">
                  <a16:creationId xmlns:a16="http://schemas.microsoft.com/office/drawing/2014/main" id="{413460E6-5518-4725-BEB5-E007B650CE80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574">
              <a:extLst>
                <a:ext uri="{FF2B5EF4-FFF2-40B4-BE49-F238E27FC236}">
                  <a16:creationId xmlns:a16="http://schemas.microsoft.com/office/drawing/2014/main" id="{868EA4DB-0F87-401B-B032-29F75620C695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75">
              <a:extLst>
                <a:ext uri="{FF2B5EF4-FFF2-40B4-BE49-F238E27FC236}">
                  <a16:creationId xmlns:a16="http://schemas.microsoft.com/office/drawing/2014/main" id="{132D9713-2107-4690-B6FC-82447668960E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76">
              <a:extLst>
                <a:ext uri="{FF2B5EF4-FFF2-40B4-BE49-F238E27FC236}">
                  <a16:creationId xmlns:a16="http://schemas.microsoft.com/office/drawing/2014/main" id="{83AA10BB-FF72-4EEB-9B88-920B5FAF45B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577">
              <a:extLst>
                <a:ext uri="{FF2B5EF4-FFF2-40B4-BE49-F238E27FC236}">
                  <a16:creationId xmlns:a16="http://schemas.microsoft.com/office/drawing/2014/main" id="{8F930630-55D4-41F5-B592-3D4D7570455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203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2047008" y="76421"/>
            <a:ext cx="7003473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828194-6DC7-4185-82EC-64F4A938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pic>
        <p:nvPicPr>
          <p:cNvPr id="5" name="Picture 91">
            <a:extLst>
              <a:ext uri="{FF2B5EF4-FFF2-40B4-BE49-F238E27FC236}">
                <a16:creationId xmlns:a16="http://schemas.microsoft.com/office/drawing/2014/main" id="{3F6E6965-02AA-4174-989E-B5C854BFBF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12" y="372426"/>
            <a:ext cx="6327137" cy="361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2">
            <a:extLst>
              <a:ext uri="{FF2B5EF4-FFF2-40B4-BE49-F238E27FC236}">
                <a16:creationId xmlns:a16="http://schemas.microsoft.com/office/drawing/2014/main" id="{91B95B4D-0917-46DD-8422-073518348BD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5" y="1886440"/>
            <a:ext cx="4411788" cy="3476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62">
            <a:extLst>
              <a:ext uri="{FF2B5EF4-FFF2-40B4-BE49-F238E27FC236}">
                <a16:creationId xmlns:a16="http://schemas.microsoft.com/office/drawing/2014/main" id="{907BA5B9-22B9-4D74-88EF-6EFD5A17AA81}"/>
              </a:ext>
            </a:extLst>
          </p:cNvPr>
          <p:cNvSpPr/>
          <p:nvPr/>
        </p:nvSpPr>
        <p:spPr>
          <a:xfrm>
            <a:off x="176646" y="1587060"/>
            <a:ext cx="4873335" cy="49906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8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62">
            <a:extLst>
              <a:ext uri="{FF2B5EF4-FFF2-40B4-BE49-F238E27FC236}">
                <a16:creationId xmlns:a16="http://schemas.microsoft.com/office/drawing/2014/main" id="{28C64095-D548-4638-8D11-86D9DE34DDA4}"/>
              </a:ext>
            </a:extLst>
          </p:cNvPr>
          <p:cNvSpPr/>
          <p:nvPr/>
        </p:nvSpPr>
        <p:spPr>
          <a:xfrm>
            <a:off x="839971" y="152843"/>
            <a:ext cx="7171420" cy="48378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C3CCFF3-6E00-4BAE-A1A8-47D53F00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09" y="405245"/>
            <a:ext cx="6639791" cy="362642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84A918-878B-40E1-9D08-F36196D3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5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6996090" y="1031362"/>
            <a:ext cx="2147910" cy="3976573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362">
            <a:extLst>
              <a:ext uri="{FF2B5EF4-FFF2-40B4-BE49-F238E27FC236}">
                <a16:creationId xmlns:a16="http://schemas.microsoft.com/office/drawing/2014/main" id="{BC7A00B6-81EB-4797-8BBF-F9080A18E25D}"/>
              </a:ext>
            </a:extLst>
          </p:cNvPr>
          <p:cNvSpPr/>
          <p:nvPr/>
        </p:nvSpPr>
        <p:spPr>
          <a:xfrm>
            <a:off x="935665" y="372426"/>
            <a:ext cx="5869193" cy="463550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565C1B-DE82-41FB-A615-2336B326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A68DE91-0DBF-49E3-AE74-E67E638C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654" y="-1106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FC3B067-70B5-4F72-9E87-89E9246B5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654" y="3465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0398AB-CFE1-426C-9640-EB7DD7D90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87" y="659218"/>
            <a:ext cx="5340736" cy="3402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A9192-047A-424C-B1A1-FEF9C2E4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767" y="1616149"/>
            <a:ext cx="1779001" cy="28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CD9A8-0885-4BDF-8E67-9256AE21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6972AE-1340-402F-9A2E-1F71E5922161}"/>
              </a:ext>
            </a:extLst>
          </p:cNvPr>
          <p:cNvSpPr/>
          <p:nvPr/>
        </p:nvSpPr>
        <p:spPr>
          <a:xfrm rot="20129517">
            <a:off x="373861" y="1540344"/>
            <a:ext cx="780757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50" normalizeH="0" baseline="0" noProof="0" dirty="0">
                <a:ln w="9525" cmpd="sng">
                  <a:solidFill>
                    <a:srgbClr val="3A81BA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A81BA">
                      <a:alpha val="40000"/>
                    </a:srgbClr>
                  </a:glow>
                </a:effectLst>
                <a:uLnTx/>
                <a:uFillTx/>
                <a:latin typeface="Arial"/>
                <a:cs typeface="Arial"/>
                <a:sym typeface="Arial"/>
              </a:rPr>
              <a:t>Partie réserver aux professeurs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E37955-C61C-42E4-9683-DD3A4FB2B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3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2">
            <a:extLst>
              <a:ext uri="{FF2B5EF4-FFF2-40B4-BE49-F238E27FC236}">
                <a16:creationId xmlns:a16="http://schemas.microsoft.com/office/drawing/2014/main" id="{097AEE9C-D4FD-4AEA-9B64-73819DB4619D}"/>
              </a:ext>
            </a:extLst>
          </p:cNvPr>
          <p:cNvSpPr/>
          <p:nvPr/>
        </p:nvSpPr>
        <p:spPr>
          <a:xfrm>
            <a:off x="839971" y="152843"/>
            <a:ext cx="7171420" cy="48378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47">
            <a:extLst>
              <a:ext uri="{FF2B5EF4-FFF2-40B4-BE49-F238E27FC236}">
                <a16:creationId xmlns:a16="http://schemas.microsoft.com/office/drawing/2014/main" id="{EC9716D6-2B58-4B1E-A5CC-64BFF4D0FE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9" y="405245"/>
            <a:ext cx="6619010" cy="362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0E0BDE-D595-4D23-AF0D-6AAE23E8F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2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2">
            <a:extLst>
              <a:ext uri="{FF2B5EF4-FFF2-40B4-BE49-F238E27FC236}">
                <a16:creationId xmlns:a16="http://schemas.microsoft.com/office/drawing/2014/main" id="{097AEE9C-D4FD-4AEA-9B64-73819DB4619D}"/>
              </a:ext>
            </a:extLst>
          </p:cNvPr>
          <p:cNvSpPr/>
          <p:nvPr/>
        </p:nvSpPr>
        <p:spPr>
          <a:xfrm>
            <a:off x="839971" y="152843"/>
            <a:ext cx="7140247" cy="48378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51">
            <a:extLst>
              <a:ext uri="{FF2B5EF4-FFF2-40B4-BE49-F238E27FC236}">
                <a16:creationId xmlns:a16="http://schemas.microsoft.com/office/drawing/2014/main" id="{576D4FA5-CE16-414B-9AAA-BAC97FF798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426027"/>
            <a:ext cx="6577879" cy="36368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14D118-9BB6-47FD-8366-BCB38538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30"/>
            <a:ext cx="839971" cy="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E557C-159A-4F4D-B0D1-5A824C1BD756}"/>
              </a:ext>
            </a:extLst>
          </p:cNvPr>
          <p:cNvSpPr/>
          <p:nvPr/>
        </p:nvSpPr>
        <p:spPr>
          <a:xfrm rot="20185282">
            <a:off x="1661790" y="1617352"/>
            <a:ext cx="616066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  <a:endParaRPr lang="fr-F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9C50C-BE8B-43E9-AA21-66F2DEB0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72" y="3272924"/>
            <a:ext cx="2688569" cy="15846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060EEE8-D174-44AE-87AF-B49AC881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2">
            <a:extLst>
              <a:ext uri="{FF2B5EF4-FFF2-40B4-BE49-F238E27FC236}">
                <a16:creationId xmlns:a16="http://schemas.microsoft.com/office/drawing/2014/main" id="{097AEE9C-D4FD-4AEA-9B64-73819DB4619D}"/>
              </a:ext>
            </a:extLst>
          </p:cNvPr>
          <p:cNvSpPr/>
          <p:nvPr/>
        </p:nvSpPr>
        <p:spPr>
          <a:xfrm>
            <a:off x="839971" y="152843"/>
            <a:ext cx="7171420" cy="48378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54">
            <a:extLst>
              <a:ext uri="{FF2B5EF4-FFF2-40B4-BE49-F238E27FC236}">
                <a16:creationId xmlns:a16="http://schemas.microsoft.com/office/drawing/2014/main" id="{003AAA23-1878-4ADA-8E9D-4325C2973D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09" y="348549"/>
            <a:ext cx="6598227" cy="366234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AC81801-ADE1-4789-A43A-6D116802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458"/>
            <a:ext cx="839971" cy="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1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E14246-D6E6-4700-9E32-D5C62F391E2C}"/>
              </a:ext>
            </a:extLst>
          </p:cNvPr>
          <p:cNvSpPr/>
          <p:nvPr/>
        </p:nvSpPr>
        <p:spPr>
          <a:xfrm rot="19920646">
            <a:off x="276448" y="2110085"/>
            <a:ext cx="81977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r>
              <a:rPr lang="e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!</a:t>
            </a:r>
            <a:endParaRPr lang="fr-F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389A8E-3B6A-43C1-B06B-B1309A648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029" y="4315188"/>
            <a:ext cx="839971" cy="82831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D136D-3EDB-4804-B97D-54D916B2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28305C-D374-40D1-A113-8B8B34BDE6DD}"/>
              </a:ext>
            </a:extLst>
          </p:cNvPr>
          <p:cNvSpPr/>
          <p:nvPr/>
        </p:nvSpPr>
        <p:spPr>
          <a:xfrm rot="19987700">
            <a:off x="1116419" y="1823005"/>
            <a:ext cx="7289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CAHIER DE CHARGE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3CAC65-651C-4186-9B6B-3512997B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446028" y="414670"/>
            <a:ext cx="6007395" cy="432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fr-FR" u="sng" dirty="0"/>
              <a:t>l’objectif principal du projet est  de:</a:t>
            </a:r>
          </a:p>
          <a:p>
            <a:pPr marL="76200" indent="0">
              <a:buNone/>
            </a:pPr>
            <a:endParaRPr lang="fr-FR" sz="1800" u="sng" dirty="0"/>
          </a:p>
          <a:p>
            <a:pPr marL="76200" indent="0">
              <a:buNone/>
            </a:pPr>
            <a:endParaRPr lang="fr-FR" sz="1800" u="sng" dirty="0"/>
          </a:p>
          <a:p>
            <a:r>
              <a:rPr lang="fr-FR" sz="1800" dirty="0"/>
              <a:t>Permettre de gérer les absences des étudiants en une seule application .</a:t>
            </a:r>
          </a:p>
          <a:p>
            <a:r>
              <a:rPr lang="fr-FR" sz="1800" dirty="0"/>
              <a:t>Développer une application simple et dynamique.</a:t>
            </a:r>
          </a:p>
          <a:p>
            <a:r>
              <a:rPr lang="fr-FR" sz="1800" dirty="0"/>
              <a:t>     Prévenir les parents des étudiants du nombres d’heures que leur enfant a absenté .</a:t>
            </a:r>
          </a:p>
          <a:p>
            <a:r>
              <a:rPr lang="fr-FR" sz="1800" dirty="0"/>
              <a:t>    Faciliter le note d’absence pour les professeurs.</a:t>
            </a:r>
          </a:p>
          <a:p>
            <a:r>
              <a:rPr lang="fr-FR" sz="1800" dirty="0"/>
              <a:t>Faciliter le calcul du pourcentage d’absence pour chaque étudiant par la direction.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9D96D3-6D59-4AAB-B684-9107FA2C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8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385D86-4369-4B9A-A273-A8496DF17FB8}"/>
              </a:ext>
            </a:extLst>
          </p:cNvPr>
          <p:cNvSpPr/>
          <p:nvPr/>
        </p:nvSpPr>
        <p:spPr>
          <a:xfrm rot="19936121">
            <a:off x="597849" y="1961230"/>
            <a:ext cx="7693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LES OUTILS UTILISES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BEF335-6E7F-4334-9357-2197B23B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2171795" y="515884"/>
            <a:ext cx="2740075" cy="2267574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LANGAGE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118557" y="1189389"/>
            <a:ext cx="2666592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SGBD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572001" y="239535"/>
            <a:ext cx="2740076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CONCEPTION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BE00CA-EFDC-4CC4-9A20-FE44543F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42">
            <a:extLst>
              <a:ext uri="{FF2B5EF4-FFF2-40B4-BE49-F238E27FC236}">
                <a16:creationId xmlns:a16="http://schemas.microsoft.com/office/drawing/2014/main" id="{D6031415-2154-4422-B97E-B532EBCD507B}"/>
              </a:ext>
            </a:extLst>
          </p:cNvPr>
          <p:cNvPicPr/>
          <p:nvPr/>
        </p:nvPicPr>
        <p:blipFill rotWithShape="1">
          <a:blip r:embed="rId4"/>
          <a:srcRect l="-576" t="64940" r="-227" b="-203"/>
          <a:stretch/>
        </p:blipFill>
        <p:spPr>
          <a:xfrm>
            <a:off x="933489" y="2887611"/>
            <a:ext cx="1488370" cy="817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44">
            <a:extLst>
              <a:ext uri="{FF2B5EF4-FFF2-40B4-BE49-F238E27FC236}">
                <a16:creationId xmlns:a16="http://schemas.microsoft.com/office/drawing/2014/main" id="{712F6428-A5EE-4E62-A882-AF20E9ED756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37636" y="2132791"/>
            <a:ext cx="1607835" cy="63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43">
            <a:extLst>
              <a:ext uri="{FF2B5EF4-FFF2-40B4-BE49-F238E27FC236}">
                <a16:creationId xmlns:a16="http://schemas.microsoft.com/office/drawing/2014/main" id="{4C8DB813-51DD-4C38-8203-5C96001B81C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985767" y="2557788"/>
            <a:ext cx="1488370" cy="764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45" descr="Image associÃ©e">
            <a:extLst>
              <a:ext uri="{FF2B5EF4-FFF2-40B4-BE49-F238E27FC236}">
                <a16:creationId xmlns:a16="http://schemas.microsoft.com/office/drawing/2014/main" id="{92AAB84A-D022-452B-949D-A6B79C0305C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30" y="3212397"/>
            <a:ext cx="1488370" cy="764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46">
            <a:extLst>
              <a:ext uri="{FF2B5EF4-FFF2-40B4-BE49-F238E27FC236}">
                <a16:creationId xmlns:a16="http://schemas.microsoft.com/office/drawing/2014/main" id="{5CE463FF-6508-4771-BA57-AF13C6A57C9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572000" y="3750974"/>
            <a:ext cx="1437957" cy="654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48">
            <a:extLst>
              <a:ext uri="{FF2B5EF4-FFF2-40B4-BE49-F238E27FC236}">
                <a16:creationId xmlns:a16="http://schemas.microsoft.com/office/drawing/2014/main" id="{2B28F97F-C7A5-4AA7-A77D-402E0AFE5723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02" y="4263041"/>
            <a:ext cx="1225279" cy="764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6533939" y="2078979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7309963" y="3527811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1167388" y="4194501"/>
            <a:ext cx="484172" cy="484200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2111484" y="2624396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4925656" y="336632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CC111D-DE09-4758-83E2-CC183CC1F3DE}"/>
              </a:ext>
            </a:extLst>
          </p:cNvPr>
          <p:cNvSpPr/>
          <p:nvPr/>
        </p:nvSpPr>
        <p:spPr>
          <a:xfrm rot="19870282">
            <a:off x="995216" y="1880486"/>
            <a:ext cx="69536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MCD et MLD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4B31D2-4CDA-4709-B45C-27F13102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585949" y="66306"/>
            <a:ext cx="5994721" cy="702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</a:t>
            </a:r>
            <a:r>
              <a:rPr lang="fr-FR" dirty="0"/>
              <a:t>MCD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D463FF-A0DC-424F-BC4F-AA7DE74F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7" y="924231"/>
            <a:ext cx="7216877" cy="39329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B0D4936-DDBD-4EBD-8A49-91F32140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57" y="0"/>
            <a:ext cx="1564586" cy="1012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139</Words>
  <Application>Microsoft Office PowerPoint</Application>
  <PresentationFormat>Affichage à l'écran (16:9)</PresentationFormat>
  <Paragraphs>38</Paragraphs>
  <Slides>32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Calibri</vt:lpstr>
      <vt:lpstr>Hind</vt:lpstr>
      <vt:lpstr>Arial</vt:lpstr>
      <vt:lpstr>Dumaine</vt:lpstr>
      <vt:lpstr>Soutenance du  PFE : Gestion d’absence d’ESTG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1-MCD</vt:lpstr>
      <vt:lpstr>2-MLD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 PFE</dc:title>
  <dc:creator>HAFSA-F</dc:creator>
  <cp:lastModifiedBy>sanaelatif</cp:lastModifiedBy>
  <cp:revision>29</cp:revision>
  <dcterms:modified xsi:type="dcterms:W3CDTF">2018-03-29T23:56:27Z</dcterms:modified>
</cp:coreProperties>
</file>